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46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4"/>
          <p:cNvPicPr/>
          <p:nvPr/>
        </p:nvPicPr>
        <p:blipFill>
          <a:blip r:embed="rId3"/>
          <a:srcRect l="2924" t="-230" r="3431" b="19193"/>
          <a:stretch/>
        </p:blipFill>
        <p:spPr>
          <a:xfrm>
            <a:off x="973440" y="2064600"/>
            <a:ext cx="7302240" cy="35539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9" name="CustomShape 1"/>
          <p:cNvSpPr/>
          <p:nvPr/>
        </p:nvSpPr>
        <p:spPr>
          <a:xfrm>
            <a:off x="6291000" y="223560"/>
            <a:ext cx="51249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DEEBF7"/>
                </a:solidFill>
                <a:latin typeface="Franklin Gothic Demi Cond"/>
                <a:ea typeface="Arial Unicode MS"/>
              </a:rPr>
              <a:t>КРАСНОДАРСКОЕ ВЫСШЕЕ ВОЕННОЕ УЧИЛИЩЕ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410400" y="1269000"/>
            <a:ext cx="7912080" cy="96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 Narrow"/>
                <a:ea typeface="DejaVu Sans"/>
              </a:rPr>
              <a:t>Краснодарское высшее военное училище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1" name="Picture 2"/>
          <p:cNvPicPr/>
          <p:nvPr/>
        </p:nvPicPr>
        <p:blipFill>
          <a:blip r:embed="rId4"/>
          <a:stretch/>
        </p:blipFill>
        <p:spPr>
          <a:xfrm>
            <a:off x="8598240" y="1542960"/>
            <a:ext cx="3243960" cy="40759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15"/>
          <p:cNvPicPr/>
          <p:nvPr/>
        </p:nvPicPr>
        <p:blipFill>
          <a:blip r:embed="rId5"/>
          <a:stretch/>
        </p:blipFill>
        <p:spPr>
          <a:xfrm>
            <a:off x="446040" y="3004920"/>
            <a:ext cx="2082960" cy="2501280"/>
          </a:xfrm>
          <a:prstGeom prst="rect">
            <a:avLst/>
          </a:prstGeom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Денежное довольствие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4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35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E6C9B1C2-DAFD-4B7D-AD5A-85700B7C588A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10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133200" y="947520"/>
            <a:ext cx="11936520" cy="614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209520" y="1016280"/>
            <a:ext cx="11734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Курсанты 1 курса (военнослужащие по призыву)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2 563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133200" y="2509920"/>
            <a:ext cx="11936520" cy="273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371520" y="2568960"/>
            <a:ext cx="1130544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Оклада по воинскому званию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6 659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Оклада по воинской должности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9 323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Ежемесячной надбавки за выслугу лет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1 598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6 526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рублей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3 995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рублей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0" name="Рисунок 24"/>
          <p:cNvPicPr/>
          <p:nvPr/>
        </p:nvPicPr>
        <p:blipFill>
          <a:blip r:embed="rId4"/>
          <a:stretch/>
        </p:blipFill>
        <p:spPr>
          <a:xfrm>
            <a:off x="447840" y="263772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25"/>
          <p:cNvPicPr/>
          <p:nvPr/>
        </p:nvPicPr>
        <p:blipFill>
          <a:blip r:embed="rId4"/>
          <a:stretch/>
        </p:blipFill>
        <p:spPr>
          <a:xfrm>
            <a:off x="447840" y="302868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26"/>
          <p:cNvPicPr/>
          <p:nvPr/>
        </p:nvPicPr>
        <p:blipFill>
          <a:blip r:embed="rId4"/>
          <a:stretch/>
        </p:blipFill>
        <p:spPr>
          <a:xfrm>
            <a:off x="474120" y="340992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27"/>
          <p:cNvPicPr/>
          <p:nvPr/>
        </p:nvPicPr>
        <p:blipFill>
          <a:blip r:embed="rId4"/>
          <a:stretch/>
        </p:blipFill>
        <p:spPr>
          <a:xfrm>
            <a:off x="463680" y="379188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28"/>
          <p:cNvPicPr/>
          <p:nvPr/>
        </p:nvPicPr>
        <p:blipFill>
          <a:blip r:embed="rId4"/>
          <a:stretch/>
        </p:blipFill>
        <p:spPr>
          <a:xfrm>
            <a:off x="463680" y="4518360"/>
            <a:ext cx="311040" cy="309600"/>
          </a:xfrm>
          <a:prstGeom prst="rect">
            <a:avLst/>
          </a:prstGeom>
          <a:ln>
            <a:noFill/>
          </a:ln>
        </p:spPr>
      </p:pic>
      <p:sp>
        <p:nvSpPr>
          <p:cNvPr id="145" name="CustomShape 7"/>
          <p:cNvSpPr/>
          <p:nvPr/>
        </p:nvSpPr>
        <p:spPr>
          <a:xfrm>
            <a:off x="133200" y="1623960"/>
            <a:ext cx="11936520" cy="860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8"/>
          <p:cNvSpPr/>
          <p:nvPr/>
        </p:nvSpPr>
        <p:spPr>
          <a:xfrm>
            <a:off x="209520" y="1644840"/>
            <a:ext cx="12101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00">
                <a:solidFill>
                  <a:srgbClr val="000000"/>
                </a:solidFill>
                <a:latin typeface="Seattle Sans [RUS by me]"/>
                <a:ea typeface="DejaVu Sans"/>
              </a:rPr>
              <a:t>Курсанты 2-5 курса (после заключения контракта) – </a:t>
            </a:r>
            <a:r>
              <a:rPr lang="ru-RU" sz="2400" b="1" strike="noStrike" spc="-100">
                <a:solidFill>
                  <a:srgbClr val="C00000"/>
                </a:solidFill>
                <a:latin typeface="Seattle Sans [RUS by me]"/>
                <a:ea typeface="DejaVu Sans"/>
              </a:rPr>
              <a:t>от 15 900 </a:t>
            </a:r>
            <a:r>
              <a:rPr lang="ru-RU" sz="2400" b="1" strike="noStrike" spc="-100">
                <a:solidFill>
                  <a:srgbClr val="000000"/>
                </a:solidFill>
                <a:latin typeface="Seattle Sans [RUS by me]"/>
                <a:ea typeface="DejaVu Sans"/>
              </a:rPr>
              <a:t>рублей,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которое складывается из: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133200" y="5291640"/>
            <a:ext cx="11936520" cy="860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0"/>
          <p:cNvSpPr/>
          <p:nvPr/>
        </p:nvSpPr>
        <p:spPr>
          <a:xfrm>
            <a:off x="209520" y="5312520"/>
            <a:ext cx="119818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51">
                <a:solidFill>
                  <a:srgbClr val="C00000"/>
                </a:solidFill>
                <a:latin typeface="Seattle Sans [RUS by me]"/>
                <a:ea typeface="DejaVu Sans"/>
              </a:rPr>
              <a:t>Наиболее одаренным курсантам </a:t>
            </a:r>
            <a:r>
              <a:rPr lang="ru-RU" sz="2400" b="1" strike="noStrike" spc="-151">
                <a:solidFill>
                  <a:srgbClr val="000000"/>
                </a:solidFill>
                <a:latin typeface="Seattle Sans [RUS by me]"/>
                <a:ea typeface="DejaVu Sans"/>
              </a:rPr>
              <a:t>выплачиваются государственные (именные)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стипендии Президента РФ, Правительства РФ, Министра обороны РФ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Олимпиады и спортивная жизнь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50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51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19F715C9-50C6-4D38-8832-FF1D72941410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11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290520" y="1359360"/>
            <a:ext cx="5776200" cy="3134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380880" y="1544400"/>
            <a:ext cx="5581080" cy="283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Участие во всероссийских </a:t>
            </a:r>
            <a:r>
              <a:t/>
            </a:r>
            <a:br/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и международных олимпиадах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Математика;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Информатика;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Программирование;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Физика;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Иностранные языки;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41">
                <a:solidFill>
                  <a:srgbClr val="000000"/>
                </a:solidFill>
                <a:latin typeface="Seattle Sans [RUS by me]"/>
                <a:ea typeface="DejaVu Sans"/>
              </a:rPr>
              <a:t>Военно-профессиональная подготовка.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6481800" y="1359360"/>
            <a:ext cx="5504760" cy="4357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6"/>
          <p:cNvSpPr/>
          <p:nvPr/>
        </p:nvSpPr>
        <p:spPr>
          <a:xfrm>
            <a:off x="6572160" y="1519200"/>
            <a:ext cx="5314320" cy="405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Участие в ежегодных чемпионатах и спартакиадах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Волейбол;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Мини-футбол;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Плавание;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Рукопашный бой;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Самбо;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Гиревой спорт;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Спортивное ориентирование;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Офицерское троеборье;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Военное пятиборье;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Курсантский бросок;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Стрельба из штатного оружия.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6" name="Рисунок 8"/>
          <p:cNvPicPr/>
          <p:nvPr/>
        </p:nvPicPr>
        <p:blipFill>
          <a:blip r:embed="rId4"/>
          <a:stretch/>
        </p:blipFill>
        <p:spPr>
          <a:xfrm>
            <a:off x="6829560" y="219852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9"/>
          <p:cNvPicPr/>
          <p:nvPr/>
        </p:nvPicPr>
        <p:blipFill>
          <a:blip r:embed="rId4"/>
          <a:stretch/>
        </p:blipFill>
        <p:spPr>
          <a:xfrm>
            <a:off x="6829560" y="251280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0"/>
          <p:cNvPicPr/>
          <p:nvPr/>
        </p:nvPicPr>
        <p:blipFill>
          <a:blip r:embed="rId4"/>
          <a:stretch/>
        </p:blipFill>
        <p:spPr>
          <a:xfrm>
            <a:off x="6829560" y="283104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2"/>
          <p:cNvPicPr/>
          <p:nvPr/>
        </p:nvPicPr>
        <p:blipFill>
          <a:blip r:embed="rId4"/>
          <a:stretch/>
        </p:blipFill>
        <p:spPr>
          <a:xfrm>
            <a:off x="6829560" y="312516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3"/>
          <p:cNvPicPr/>
          <p:nvPr/>
        </p:nvPicPr>
        <p:blipFill>
          <a:blip r:embed="rId4"/>
          <a:stretch/>
        </p:blipFill>
        <p:spPr>
          <a:xfrm>
            <a:off x="6823440" y="342216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5"/>
          <p:cNvPicPr/>
          <p:nvPr/>
        </p:nvPicPr>
        <p:blipFill>
          <a:blip r:embed="rId4"/>
          <a:stretch/>
        </p:blipFill>
        <p:spPr>
          <a:xfrm>
            <a:off x="6823440" y="371772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6"/>
          <p:cNvPicPr/>
          <p:nvPr/>
        </p:nvPicPr>
        <p:blipFill>
          <a:blip r:embed="rId4"/>
          <a:stretch/>
        </p:blipFill>
        <p:spPr>
          <a:xfrm>
            <a:off x="6823440" y="403200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7"/>
          <p:cNvPicPr/>
          <p:nvPr/>
        </p:nvPicPr>
        <p:blipFill>
          <a:blip r:embed="rId4"/>
          <a:stretch/>
        </p:blipFill>
        <p:spPr>
          <a:xfrm>
            <a:off x="6823440" y="434808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8"/>
          <p:cNvPicPr/>
          <p:nvPr/>
        </p:nvPicPr>
        <p:blipFill>
          <a:blip r:embed="rId4"/>
          <a:stretch/>
        </p:blipFill>
        <p:spPr>
          <a:xfrm>
            <a:off x="6823440" y="464328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19"/>
          <p:cNvPicPr/>
          <p:nvPr/>
        </p:nvPicPr>
        <p:blipFill>
          <a:blip r:embed="rId4"/>
          <a:stretch/>
        </p:blipFill>
        <p:spPr>
          <a:xfrm>
            <a:off x="6823440" y="494640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20"/>
          <p:cNvPicPr/>
          <p:nvPr/>
        </p:nvPicPr>
        <p:blipFill>
          <a:blip r:embed="rId4"/>
          <a:stretch/>
        </p:blipFill>
        <p:spPr>
          <a:xfrm>
            <a:off x="6823440" y="523476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21"/>
          <p:cNvPicPr/>
          <p:nvPr/>
        </p:nvPicPr>
        <p:blipFill>
          <a:blip r:embed="rId4"/>
          <a:stretch/>
        </p:blipFill>
        <p:spPr>
          <a:xfrm>
            <a:off x="635760" y="222912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22"/>
          <p:cNvPicPr/>
          <p:nvPr/>
        </p:nvPicPr>
        <p:blipFill>
          <a:blip r:embed="rId4"/>
          <a:stretch/>
        </p:blipFill>
        <p:spPr>
          <a:xfrm>
            <a:off x="623520" y="253008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23"/>
          <p:cNvPicPr/>
          <p:nvPr/>
        </p:nvPicPr>
        <p:blipFill>
          <a:blip r:embed="rId4"/>
          <a:stretch/>
        </p:blipFill>
        <p:spPr>
          <a:xfrm>
            <a:off x="623520" y="283104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4"/>
          <p:cNvPicPr/>
          <p:nvPr/>
        </p:nvPicPr>
        <p:blipFill>
          <a:blip r:embed="rId4"/>
          <a:stretch/>
        </p:blipFill>
        <p:spPr>
          <a:xfrm>
            <a:off x="623520" y="313200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25"/>
          <p:cNvPicPr/>
          <p:nvPr/>
        </p:nvPicPr>
        <p:blipFill>
          <a:blip r:embed="rId4"/>
          <a:stretch/>
        </p:blipFill>
        <p:spPr>
          <a:xfrm>
            <a:off x="623520" y="3422160"/>
            <a:ext cx="241200" cy="24012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26"/>
          <p:cNvPicPr/>
          <p:nvPr/>
        </p:nvPicPr>
        <p:blipFill>
          <a:blip r:embed="rId4"/>
          <a:stretch/>
        </p:blipFill>
        <p:spPr>
          <a:xfrm>
            <a:off x="623520" y="3733200"/>
            <a:ext cx="241200" cy="24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5760"/>
            <a:ext cx="1219140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Получение удостоверений на право управления  </a:t>
            </a:r>
            <a:r>
              <a:t/>
            </a:r>
            <a:br/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транспортными средствами и маломерными судами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74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75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F27107A4-A1DF-4733-A36D-207685B1497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12</a:t>
            </a:fld>
            <a:endParaRPr lang="ru-RU" sz="2000" b="0" strike="noStrike" spc="-1">
              <a:latin typeface="Arial"/>
            </a:endParaRPr>
          </a:p>
        </p:txBody>
      </p:sp>
      <p:pic>
        <p:nvPicPr>
          <p:cNvPr id="176" name="Рисунок 3"/>
          <p:cNvPicPr/>
          <p:nvPr/>
        </p:nvPicPr>
        <p:blipFill>
          <a:blip r:embed="rId4"/>
          <a:stretch/>
        </p:blipFill>
        <p:spPr>
          <a:xfrm>
            <a:off x="190440" y="1057320"/>
            <a:ext cx="2866320" cy="17452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7" name="Рисунок 6"/>
          <p:cNvPicPr/>
          <p:nvPr/>
        </p:nvPicPr>
        <p:blipFill>
          <a:blip r:embed="rId4"/>
          <a:stretch/>
        </p:blipFill>
        <p:spPr>
          <a:xfrm>
            <a:off x="9203760" y="1057320"/>
            <a:ext cx="2866320" cy="17452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8" name="CustomShape 3"/>
          <p:cNvSpPr/>
          <p:nvPr/>
        </p:nvSpPr>
        <p:spPr>
          <a:xfrm>
            <a:off x="1595520" y="2534760"/>
            <a:ext cx="291960" cy="15984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9" name="Рисунок 7"/>
          <p:cNvPicPr/>
          <p:nvPr/>
        </p:nvPicPr>
        <p:blipFill>
          <a:blip r:embed="rId4"/>
          <a:srcRect l="48704" t="84445" r="40693" b="6843"/>
          <a:stretch/>
        </p:blipFill>
        <p:spPr>
          <a:xfrm>
            <a:off x="2166840" y="2255040"/>
            <a:ext cx="747000" cy="372960"/>
          </a:xfrm>
          <a:prstGeom prst="rect">
            <a:avLst/>
          </a:prstGeom>
          <a:ln>
            <a:noFill/>
          </a:ln>
        </p:spPr>
      </p:pic>
      <p:sp>
        <p:nvSpPr>
          <p:cNvPr id="180" name="CustomShape 4"/>
          <p:cNvSpPr/>
          <p:nvPr/>
        </p:nvSpPr>
        <p:spPr>
          <a:xfrm>
            <a:off x="2185920" y="2255040"/>
            <a:ext cx="699120" cy="35892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10315440" y="2544480"/>
            <a:ext cx="304200" cy="15048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Рисунок 13"/>
          <p:cNvPicPr/>
          <p:nvPr/>
        </p:nvPicPr>
        <p:blipFill>
          <a:blip r:embed="rId4"/>
          <a:srcRect l="39336" t="84617" r="50658" b="6723"/>
          <a:stretch/>
        </p:blipFill>
        <p:spPr>
          <a:xfrm>
            <a:off x="11210760" y="2248920"/>
            <a:ext cx="704160" cy="370800"/>
          </a:xfrm>
          <a:prstGeom prst="rect">
            <a:avLst/>
          </a:prstGeom>
          <a:ln>
            <a:noFill/>
          </a:ln>
        </p:spPr>
      </p:pic>
      <p:sp>
        <p:nvSpPr>
          <p:cNvPr id="183" name="CustomShape 6"/>
          <p:cNvSpPr/>
          <p:nvPr/>
        </p:nvSpPr>
        <p:spPr>
          <a:xfrm>
            <a:off x="11201400" y="2262240"/>
            <a:ext cx="713520" cy="358920"/>
          </a:xfrm>
          <a:prstGeom prst="rect">
            <a:avLst/>
          </a:prstGeom>
          <a:noFill/>
          <a:ln w="5724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7"/>
          <p:cNvSpPr/>
          <p:nvPr/>
        </p:nvSpPr>
        <p:spPr>
          <a:xfrm>
            <a:off x="3338640" y="1260360"/>
            <a:ext cx="5692680" cy="1490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8"/>
          <p:cNvSpPr/>
          <p:nvPr/>
        </p:nvSpPr>
        <p:spPr>
          <a:xfrm>
            <a:off x="3401280" y="1360440"/>
            <a:ext cx="55468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Получение ВУ в ГИБДД (курсанты общевойскового отделения):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Категория «С, С1»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в 4 семестре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Категория «В, В1»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в 5 семестре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6" name="Рисунок 18"/>
          <p:cNvPicPr/>
          <p:nvPr/>
        </p:nvPicPr>
        <p:blipFill>
          <a:blip r:embed="rId5"/>
          <a:stretch/>
        </p:blipFill>
        <p:spPr>
          <a:xfrm>
            <a:off x="3571920" y="202068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19"/>
          <p:cNvPicPr/>
          <p:nvPr/>
        </p:nvPicPr>
        <p:blipFill>
          <a:blip r:embed="rId5"/>
          <a:stretch/>
        </p:blipFill>
        <p:spPr>
          <a:xfrm>
            <a:off x="3571920" y="2305440"/>
            <a:ext cx="311040" cy="30960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9"/>
          <p:cNvPicPr/>
          <p:nvPr/>
        </p:nvPicPr>
        <p:blipFill>
          <a:blip r:embed="rId6"/>
          <a:stretch/>
        </p:blipFill>
        <p:spPr>
          <a:xfrm>
            <a:off x="128520" y="3085200"/>
            <a:ext cx="3723840" cy="2641320"/>
          </a:xfrm>
          <a:prstGeom prst="rect">
            <a:avLst/>
          </a:prstGeom>
          <a:ln>
            <a:noFill/>
          </a:ln>
        </p:spPr>
      </p:pic>
      <p:sp>
        <p:nvSpPr>
          <p:cNvPr id="189" name="CustomShape 9"/>
          <p:cNvSpPr/>
          <p:nvPr/>
        </p:nvSpPr>
        <p:spPr>
          <a:xfrm>
            <a:off x="3978720" y="3390840"/>
            <a:ext cx="4785840" cy="183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0"/>
          <p:cNvSpPr/>
          <p:nvPr/>
        </p:nvSpPr>
        <p:spPr>
          <a:xfrm>
            <a:off x="4113720" y="3530880"/>
            <a:ext cx="452556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Получение удостоверения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 право управления маломерным судном (курсанты военно-морского отделения)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 ГИМС –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в 4 семестре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1" name="CustomShape 11"/>
          <p:cNvSpPr/>
          <p:nvPr/>
        </p:nvSpPr>
        <p:spPr>
          <a:xfrm>
            <a:off x="8906760" y="3085200"/>
            <a:ext cx="3163320" cy="2775960"/>
          </a:xfrm>
          <a:prstGeom prst="roundRect">
            <a:avLst>
              <a:gd name="adj" fmla="val 16667"/>
            </a:avLst>
          </a:prstGeom>
          <a:solidFill>
            <a:srgbClr val="F19375"/>
          </a:soli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2"/>
          <p:cNvSpPr/>
          <p:nvPr/>
        </p:nvSpPr>
        <p:spPr>
          <a:xfrm>
            <a:off x="8898120" y="3172680"/>
            <a:ext cx="3182040" cy="31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Во избежание </a:t>
            </a:r>
            <a:r>
              <a:rPr lang="ru-RU" sz="2000" b="1" strike="noStrike" spc="-92">
                <a:solidFill>
                  <a:srgbClr val="000000"/>
                </a:solidFill>
                <a:latin typeface="Seattle Sans [RUS by me]"/>
                <a:ea typeface="DejaVu Sans"/>
              </a:rPr>
              <a:t>гибели и травматизма, </a:t>
            </a:r>
            <a:r>
              <a:rPr lang="ru-RU" sz="2000" b="1" strike="noStrike" spc="-202">
                <a:solidFill>
                  <a:srgbClr val="000000"/>
                </a:solidFill>
                <a:latin typeface="Seattle Sans [RUS by me]"/>
                <a:ea typeface="DejaVu Sans"/>
              </a:rPr>
              <a:t>с учетом недостаточного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опыта управления ТС, водительские </a:t>
            </a:r>
            <a:r>
              <a:rPr lang="ru-RU" sz="2000" b="1" strike="noStrike" spc="-151">
                <a:solidFill>
                  <a:srgbClr val="000000"/>
                </a:solidFill>
                <a:latin typeface="Seattle Sans [RUS by me]"/>
                <a:ea typeface="DejaVu Sans"/>
              </a:rPr>
              <a:t>удостоверения </a:t>
            </a:r>
            <a:r>
              <a:rPr lang="ru-RU" sz="2000" b="1" strike="noStrike" spc="-131">
                <a:solidFill>
                  <a:srgbClr val="000000"/>
                </a:solidFill>
                <a:latin typeface="Seattle Sans [RUS by me]"/>
                <a:ea typeface="DejaVu Sans"/>
              </a:rPr>
              <a:t>сдаются </a:t>
            </a:r>
            <a:r>
              <a:rPr lang="ru-RU" sz="2000" b="1" strike="noStrike" spc="-202">
                <a:solidFill>
                  <a:srgbClr val="000000"/>
                </a:solidFill>
                <a:latin typeface="Seattle Sans [RUS by me]"/>
                <a:ea typeface="DejaVu Sans"/>
              </a:rPr>
              <a:t>курсантами на хранение  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 училище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Каникулярный отпуск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94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95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953C4ED-2815-4C34-BD10-F8C02B821E1B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13</a:t>
            </a:fld>
            <a:endParaRPr lang="ru-RU" sz="2000" b="0" strike="noStrike" spc="-1">
              <a:latin typeface="Arial"/>
            </a:endParaRPr>
          </a:p>
        </p:txBody>
      </p:sp>
      <p:pic>
        <p:nvPicPr>
          <p:cNvPr id="196" name="Рисунок 6"/>
          <p:cNvPicPr/>
          <p:nvPr/>
        </p:nvPicPr>
        <p:blipFill>
          <a:blip r:embed="rId4"/>
          <a:srcRect l="2265" r="5885"/>
          <a:stretch/>
        </p:blipFill>
        <p:spPr>
          <a:xfrm>
            <a:off x="6427800" y="4132440"/>
            <a:ext cx="3533040" cy="153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7" name="Рисунок 7"/>
          <p:cNvPicPr/>
          <p:nvPr/>
        </p:nvPicPr>
        <p:blipFill>
          <a:blip r:embed="rId5"/>
          <a:stretch/>
        </p:blipFill>
        <p:spPr>
          <a:xfrm>
            <a:off x="10105560" y="3782520"/>
            <a:ext cx="1986480" cy="2398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8" name="CustomShape 3"/>
          <p:cNvSpPr/>
          <p:nvPr/>
        </p:nvSpPr>
        <p:spPr>
          <a:xfrm>
            <a:off x="977400" y="1046880"/>
            <a:ext cx="10251720" cy="753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1054080" y="1193400"/>
            <a:ext cx="101750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Летний каникулярный отпуск продолжительностью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30 суток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977400" y="1896480"/>
            <a:ext cx="10251720" cy="753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6"/>
          <p:cNvSpPr/>
          <p:nvPr/>
        </p:nvSpPr>
        <p:spPr>
          <a:xfrm>
            <a:off x="1054080" y="2041200"/>
            <a:ext cx="100544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Зимний каникулярный отпуск продолжительностью </a:t>
            </a: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15 суток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977400" y="2755440"/>
            <a:ext cx="10251720" cy="93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8"/>
          <p:cNvSpPr/>
          <p:nvPr/>
        </p:nvSpPr>
        <p:spPr>
          <a:xfrm>
            <a:off x="977400" y="2796840"/>
            <a:ext cx="10131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Дополнительные дни к отпуску курсантам, показывающим знания на «отлично»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78840" y="3967560"/>
            <a:ext cx="6252120" cy="182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0"/>
          <p:cNvSpPr/>
          <p:nvPr/>
        </p:nvSpPr>
        <p:spPr>
          <a:xfrm>
            <a:off x="184680" y="4102560"/>
            <a:ext cx="59835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Курсантам 1 курса (проходящим военную службу по призыву)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для льготного проезда выдаются воинские перевозочные документы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Государственная итоговая аттестация и выпуск из вуза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08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6BDB644-96B1-4750-96C3-E0DB2490EAF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14</a:t>
            </a:fld>
            <a:endParaRPr lang="ru-RU" sz="2000" b="0" strike="noStrike" spc="-1">
              <a:latin typeface="Arial"/>
            </a:endParaRPr>
          </a:p>
        </p:txBody>
      </p:sp>
      <p:pic>
        <p:nvPicPr>
          <p:cNvPr id="209" name="Рисунок 30"/>
          <p:cNvPicPr/>
          <p:nvPr/>
        </p:nvPicPr>
        <p:blipFill>
          <a:blip r:embed="rId4"/>
          <a:stretch/>
        </p:blipFill>
        <p:spPr>
          <a:xfrm>
            <a:off x="18000" y="1257840"/>
            <a:ext cx="4852080" cy="32274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0" name="CustomShape 3"/>
          <p:cNvSpPr/>
          <p:nvPr/>
        </p:nvSpPr>
        <p:spPr>
          <a:xfrm>
            <a:off x="4931640" y="1096560"/>
            <a:ext cx="303840" cy="54972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5301360" y="2399400"/>
            <a:ext cx="676008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5"/>
          <p:cNvSpPr/>
          <p:nvPr/>
        </p:nvSpPr>
        <p:spPr>
          <a:xfrm>
            <a:off x="5370840" y="2452680"/>
            <a:ext cx="6657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00">
                <a:solidFill>
                  <a:srgbClr val="000000"/>
                </a:solidFill>
                <a:latin typeface="Seattle Sans [RUS by me]"/>
                <a:ea typeface="DejaVu Sans"/>
              </a:rPr>
              <a:t>Научно-технический комитет (Службы защиты государственной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тайны Вооруженных Сил Российской Федерации)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5292000" y="1694520"/>
            <a:ext cx="6744600" cy="658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7"/>
          <p:cNvSpPr/>
          <p:nvPr/>
        </p:nvSpPr>
        <p:spPr>
          <a:xfrm>
            <a:off x="5361120" y="1740240"/>
            <a:ext cx="66286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41">
                <a:solidFill>
                  <a:srgbClr val="000000"/>
                </a:solidFill>
                <a:latin typeface="Seattle Sans [RUS by me]"/>
                <a:ea typeface="DejaVu Sans"/>
              </a:rPr>
              <a:t>88 Главный центр Министерства обороны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5" name="CustomShape 8"/>
          <p:cNvSpPr/>
          <p:nvPr/>
        </p:nvSpPr>
        <p:spPr>
          <a:xfrm>
            <a:off x="5292000" y="960120"/>
            <a:ext cx="67446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9"/>
          <p:cNvSpPr/>
          <p:nvPr/>
        </p:nvSpPr>
        <p:spPr>
          <a:xfrm>
            <a:off x="5361120" y="1018080"/>
            <a:ext cx="66286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Восьмое управление Генерального штаба Вооруженных Сил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7" name="CustomShape 10"/>
          <p:cNvSpPr/>
          <p:nvPr/>
        </p:nvSpPr>
        <p:spPr>
          <a:xfrm>
            <a:off x="5310000" y="3141000"/>
            <a:ext cx="6760080" cy="85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1"/>
          <p:cNvSpPr/>
          <p:nvPr/>
        </p:nvSpPr>
        <p:spPr>
          <a:xfrm>
            <a:off x="5379480" y="3165840"/>
            <a:ext cx="665712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41">
                <a:solidFill>
                  <a:srgbClr val="000000"/>
                </a:solidFill>
                <a:latin typeface="Seattle Sans [RUS by me]"/>
                <a:ea typeface="DejaVu Sans"/>
              </a:rPr>
              <a:t>Служба защиты государственной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тайны штабов военных округов, видов и родов войск Вооруженных Сил Российской Федерации)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9" name="CustomShape 12"/>
          <p:cNvSpPr/>
          <p:nvPr/>
        </p:nvSpPr>
        <p:spPr>
          <a:xfrm>
            <a:off x="4931640" y="1771200"/>
            <a:ext cx="303840" cy="54972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3"/>
          <p:cNvSpPr/>
          <p:nvPr/>
        </p:nvSpPr>
        <p:spPr>
          <a:xfrm>
            <a:off x="4931640" y="2479680"/>
            <a:ext cx="321480" cy="54972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4"/>
          <p:cNvSpPr/>
          <p:nvPr/>
        </p:nvSpPr>
        <p:spPr>
          <a:xfrm>
            <a:off x="4931640" y="3295440"/>
            <a:ext cx="303840" cy="54972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5"/>
          <p:cNvSpPr/>
          <p:nvPr/>
        </p:nvSpPr>
        <p:spPr>
          <a:xfrm>
            <a:off x="3299400" y="5189760"/>
            <a:ext cx="1862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4B183"/>
                </a:solidFill>
                <a:latin typeface="Seattle Sans [RUS by me]"/>
                <a:ea typeface="DejaVu Sans"/>
              </a:rPr>
              <a:t>«рейтинговое» распределение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3" name="CustomShape 16"/>
          <p:cNvSpPr/>
          <p:nvPr/>
        </p:nvSpPr>
        <p:spPr>
          <a:xfrm>
            <a:off x="5245200" y="4786920"/>
            <a:ext cx="6816240" cy="143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17"/>
          <p:cNvSpPr/>
          <p:nvPr/>
        </p:nvSpPr>
        <p:spPr>
          <a:xfrm>
            <a:off x="5379480" y="4808160"/>
            <a:ext cx="6610680" cy="130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Основные составляющие </a:t>
            </a: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рейтинга курсанта: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успеваемость;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военно-научная работа;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достижения в олимпиадах и спорте;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личная дисциплинированность.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5" name="Рисунок 46"/>
          <p:cNvPicPr/>
          <p:nvPr/>
        </p:nvPicPr>
        <p:blipFill>
          <a:blip r:embed="rId5"/>
          <a:stretch/>
        </p:blipFill>
        <p:spPr>
          <a:xfrm>
            <a:off x="5379480" y="5120640"/>
            <a:ext cx="206640" cy="21204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47"/>
          <p:cNvPicPr/>
          <p:nvPr/>
        </p:nvPicPr>
        <p:blipFill>
          <a:blip r:embed="rId5"/>
          <a:stretch/>
        </p:blipFill>
        <p:spPr>
          <a:xfrm>
            <a:off x="5379480" y="5357160"/>
            <a:ext cx="206640" cy="21204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48"/>
          <p:cNvPicPr/>
          <p:nvPr/>
        </p:nvPicPr>
        <p:blipFill>
          <a:blip r:embed="rId5"/>
          <a:stretch/>
        </p:blipFill>
        <p:spPr>
          <a:xfrm>
            <a:off x="5361120" y="5608080"/>
            <a:ext cx="206640" cy="21204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49"/>
          <p:cNvPicPr/>
          <p:nvPr/>
        </p:nvPicPr>
        <p:blipFill>
          <a:blip r:embed="rId5"/>
          <a:stretch/>
        </p:blipFill>
        <p:spPr>
          <a:xfrm>
            <a:off x="5370840" y="5860440"/>
            <a:ext cx="206640" cy="212040"/>
          </a:xfrm>
          <a:prstGeom prst="rect">
            <a:avLst/>
          </a:prstGeom>
          <a:ln>
            <a:noFill/>
          </a:ln>
        </p:spPr>
      </p:pic>
      <p:sp>
        <p:nvSpPr>
          <p:cNvPr id="229" name="CustomShape 18"/>
          <p:cNvSpPr/>
          <p:nvPr/>
        </p:nvSpPr>
        <p:spPr>
          <a:xfrm>
            <a:off x="5301360" y="4039920"/>
            <a:ext cx="676008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9"/>
          <p:cNvSpPr/>
          <p:nvPr/>
        </p:nvSpPr>
        <p:spPr>
          <a:xfrm>
            <a:off x="5370480" y="4093560"/>
            <a:ext cx="665712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52">
                <a:solidFill>
                  <a:srgbClr val="000000"/>
                </a:solidFill>
                <a:latin typeface="Seattle Sans [RUS by me]"/>
                <a:ea typeface="DejaVu Sans"/>
              </a:rPr>
              <a:t>Национальный центр управления обороной 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1" name="CustomShape 20"/>
          <p:cNvSpPr/>
          <p:nvPr/>
        </p:nvSpPr>
        <p:spPr>
          <a:xfrm>
            <a:off x="4931640" y="4120200"/>
            <a:ext cx="321480" cy="54972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Программы подготовки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4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45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A4B35C71-2FA9-4EE9-8776-2D9364A07B92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2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2649240" y="1092960"/>
            <a:ext cx="7622280" cy="479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2734560" y="1117800"/>
            <a:ext cx="73998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ВЫСШЕЕ ОБРАЗОВАНИЕ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2649240" y="3329280"/>
            <a:ext cx="7622280" cy="46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2734560" y="3351600"/>
            <a:ext cx="73998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СРЕДНЕЕ ПРОФЕССИОНАЛЬНОЕ ОБРАЗОВАНИЕ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50" name="Table 7"/>
          <p:cNvGraphicFramePr/>
          <p:nvPr/>
        </p:nvGraphicFramePr>
        <p:xfrm>
          <a:off x="299160" y="1656000"/>
          <a:ext cx="11587680" cy="1219200"/>
        </p:xfrm>
        <a:graphic>
          <a:graphicData uri="http://schemas.openxmlformats.org/drawingml/2006/table">
            <a:tbl>
              <a:tblPr/>
              <a:tblGrid>
                <a:gridCol w="1819080"/>
                <a:gridCol w="5760000"/>
                <a:gridCol w="2323440"/>
                <a:gridCol w="1685160"/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защите информации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лет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1" name="Table 8"/>
          <p:cNvGraphicFramePr/>
          <p:nvPr/>
        </p:nvGraphicFramePr>
        <p:xfrm>
          <a:off x="264960" y="3887640"/>
          <a:ext cx="11621880" cy="2133600"/>
        </p:xfrm>
        <a:graphic>
          <a:graphicData uri="http://schemas.openxmlformats.org/drawingml/2006/table">
            <a:tbl>
              <a:tblPr/>
              <a:tblGrid>
                <a:gridCol w="1868400"/>
                <a:gridCol w="5725440"/>
                <a:gridCol w="2327400"/>
                <a:gridCol w="1700640"/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91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09.02.07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Информационные системы и программирование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информационным системам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года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 мес.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10.02.05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информационной безопасности автоматизированных систем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Техник по защите информации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года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 мес.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Правила поступления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3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54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1F53C6D9-15DD-43A3-97AF-11F975BD6A03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3</a:t>
            </a:fld>
            <a:endParaRPr lang="ru-RU" sz="2000" b="0" strike="noStrike" spc="-1">
              <a:latin typeface="Arial"/>
            </a:endParaRPr>
          </a:p>
        </p:txBody>
      </p:sp>
      <p:pic>
        <p:nvPicPr>
          <p:cNvPr id="55" name="Рисунок 2"/>
          <p:cNvPicPr/>
          <p:nvPr/>
        </p:nvPicPr>
        <p:blipFill>
          <a:blip r:embed="rId4"/>
          <a:srcRect t="6425" b="3737"/>
          <a:stretch/>
        </p:blipFill>
        <p:spPr>
          <a:xfrm>
            <a:off x="219600" y="1573920"/>
            <a:ext cx="7877520" cy="39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CustomShape 3"/>
          <p:cNvSpPr/>
          <p:nvPr/>
        </p:nvSpPr>
        <p:spPr>
          <a:xfrm>
            <a:off x="8327160" y="1448640"/>
            <a:ext cx="3742920" cy="4335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4"/>
          <p:cNvSpPr/>
          <p:nvPr/>
        </p:nvSpPr>
        <p:spPr>
          <a:xfrm>
            <a:off x="8395200" y="1504080"/>
            <a:ext cx="3607200" cy="490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Seattle Sans [RUS by me]"/>
                <a:ea typeface="DejaVu Sans"/>
              </a:rPr>
              <a:t>Официальная информация </a:t>
            </a:r>
            <a:r>
              <a:rPr dirty="0"/>
              <a:t/>
            </a:r>
            <a:br>
              <a:rPr dirty="0"/>
            </a:br>
            <a:r>
              <a:rPr lang="ru-RU" sz="2200" b="1" strike="noStrike" spc="-1" dirty="0">
                <a:solidFill>
                  <a:srgbClr val="000000"/>
                </a:solidFill>
                <a:latin typeface="Seattle Sans [RUS by me]"/>
                <a:ea typeface="DejaVu Sans"/>
              </a:rPr>
              <a:t>по порядку приема </a:t>
            </a:r>
            <a:r>
              <a:rPr dirty="0"/>
              <a:t/>
            </a:r>
            <a:br>
              <a:rPr dirty="0"/>
            </a:br>
            <a:r>
              <a:rPr lang="ru-RU" sz="2200" b="1" strike="noStrike" spc="-1" dirty="0">
                <a:solidFill>
                  <a:srgbClr val="000000"/>
                </a:solidFill>
                <a:latin typeface="Seattle Sans [RUS by me]"/>
                <a:ea typeface="DejaVu Sans"/>
              </a:rPr>
              <a:t>в училище размещена на официальном сайте </a:t>
            </a:r>
            <a:r>
              <a:rPr lang="ru-RU" sz="2600" b="1" strike="noStrike" spc="-1" dirty="0">
                <a:solidFill>
                  <a:srgbClr val="C00000"/>
                </a:solidFill>
                <a:latin typeface="Seattle Sans [RUS by me]"/>
                <a:ea typeface="DejaVu Sans"/>
              </a:rPr>
              <a:t>www.kvvu.mil.ru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C00000"/>
                </a:solidFill>
                <a:latin typeface="Seattle Sans [RUS by me]"/>
                <a:ea typeface="DejaVu Sans"/>
              </a:rPr>
              <a:t>Информация, размещенная на других сайтах может не соответствовать действительности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Минимальные баллы ЕГЭ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9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60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1C021C0A-1985-4309-8705-819FEFE92075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4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325080" y="1158480"/>
            <a:ext cx="11490120" cy="1190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550080" y="1260360"/>
            <a:ext cx="110404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Минимальные баллы ЕГЭ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 (вступительных 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63" name="Table 5"/>
          <p:cNvGraphicFramePr/>
          <p:nvPr/>
        </p:nvGraphicFramePr>
        <p:xfrm>
          <a:off x="325080" y="2526840"/>
          <a:ext cx="11490480" cy="1463040"/>
        </p:xfrm>
        <a:graphic>
          <a:graphicData uri="http://schemas.openxmlformats.org/drawingml/2006/table">
            <a:tbl>
              <a:tblPr/>
              <a:tblGrid>
                <a:gridCol w="1793880"/>
                <a:gridCol w="4148280"/>
                <a:gridCol w="1849320"/>
                <a:gridCol w="1849320"/>
                <a:gridCol w="1849680"/>
              </a:tblGrid>
              <a:tr h="82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Русский язык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Математика профильного уровня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Физика /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Информатика *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 / 40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sp>
        <p:nvSpPr>
          <p:cNvPr id="64" name="CustomShape 6"/>
          <p:cNvSpPr/>
          <p:nvPr/>
        </p:nvSpPr>
        <p:spPr>
          <a:xfrm>
            <a:off x="325080" y="4316760"/>
            <a:ext cx="1149012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  <a:ea typeface="DejaVu Sans"/>
              </a:rPr>
              <a:t>* Поступающие выбирают одно из вступительных испытаний на выбор: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  <a:ea typeface="DejaVu Sans"/>
              </a:rPr>
              <a:t> или Физику;</a:t>
            </a:r>
            <a:endParaRPr lang="ru-RU" sz="22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FFFFFF"/>
                </a:solidFill>
                <a:latin typeface="Seattle Sans [RUS by me]"/>
                <a:ea typeface="DejaVu Sans"/>
              </a:rPr>
              <a:t> или Информатику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Оценка уровня физической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66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67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C02BC9F8-23E3-4CFC-9AAE-74C1018865BE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5</a:t>
            </a:fld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68" name="Table 3"/>
          <p:cNvGraphicFramePr/>
          <p:nvPr/>
        </p:nvGraphicFramePr>
        <p:xfrm>
          <a:off x="325080" y="2328840"/>
          <a:ext cx="11490480" cy="3870960"/>
        </p:xfrm>
        <a:graphic>
          <a:graphicData uri="http://schemas.openxmlformats.org/drawingml/2006/table">
            <a:tbl>
              <a:tblPr/>
              <a:tblGrid>
                <a:gridCol w="1699920"/>
                <a:gridCol w="3623400"/>
                <a:gridCol w="1537920"/>
                <a:gridCol w="1442520"/>
                <a:gridCol w="1593000"/>
                <a:gridCol w="1593720"/>
              </a:tblGrid>
              <a:tr h="699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Возраст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«Сила»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«Быстрота»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«Выносливость»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Требования к уровню физической подготовки (минимум баллов)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9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 одном упражнении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 трех упражнениях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</a:tr>
              <a:tr h="80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лет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подтягивание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переворотом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силой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рывок гири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60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100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челночный бег 10х10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 км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3 км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  <a:tr h="143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 – 29 лет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подтягивание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переворотом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подъем силой на перекладине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сгибание и разгибание рук в упоре лежа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рывок гири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толчок двух гирь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жим штанги лежа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400 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1 км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бег на 3 км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</a:tr>
            </a:tbl>
          </a:graphicData>
        </a:graphic>
      </p:graphicFrame>
      <p:sp>
        <p:nvSpPr>
          <p:cNvPr id="69" name="CustomShape 4"/>
          <p:cNvSpPr/>
          <p:nvPr/>
        </p:nvSpPr>
        <p:spPr>
          <a:xfrm>
            <a:off x="325080" y="970560"/>
            <a:ext cx="11490120" cy="1319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550080" y="961200"/>
            <a:ext cx="1104048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Выполняются следующие физические упражнения: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упражнения на силу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упражнения на быстроту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упражнения на выносливость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71" name="Рисунок 28"/>
          <p:cNvPicPr/>
          <p:nvPr/>
        </p:nvPicPr>
        <p:blipFill>
          <a:blip r:embed="rId4"/>
          <a:stretch/>
        </p:blipFill>
        <p:spPr>
          <a:xfrm>
            <a:off x="754200" y="132336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29"/>
          <p:cNvPicPr/>
          <p:nvPr/>
        </p:nvPicPr>
        <p:blipFill>
          <a:blip r:embed="rId4"/>
          <a:stretch/>
        </p:blipFill>
        <p:spPr>
          <a:xfrm>
            <a:off x="761400" y="160380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30"/>
          <p:cNvPicPr/>
          <p:nvPr/>
        </p:nvPicPr>
        <p:blipFill>
          <a:blip r:embed="rId4"/>
          <a:stretch/>
        </p:blipFill>
        <p:spPr>
          <a:xfrm>
            <a:off x="761400" y="1902960"/>
            <a:ext cx="266760" cy="2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Оценка уровня профессиональной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75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76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5E13846-F527-46FD-8005-A6EAD3FA90A5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6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295560" y="4700160"/>
            <a:ext cx="11582280" cy="143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4"/>
          <p:cNvSpPr/>
          <p:nvPr/>
        </p:nvSpPr>
        <p:spPr>
          <a:xfrm>
            <a:off x="427320" y="4756320"/>
            <a:ext cx="1132128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Кандидат считается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не прошедшим дополнительное вступительное испытание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если: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 сумме по двум темам набрал менее 60 баллов;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по любой из теме набрал менее 21 балла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79" name="Рисунок 6"/>
          <p:cNvPicPr/>
          <p:nvPr/>
        </p:nvPicPr>
        <p:blipFill>
          <a:blip r:embed="rId4"/>
          <a:stretch/>
        </p:blipFill>
        <p:spPr>
          <a:xfrm>
            <a:off x="617040" y="544068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7"/>
          <p:cNvPicPr/>
          <p:nvPr/>
        </p:nvPicPr>
        <p:blipFill>
          <a:blip r:embed="rId4"/>
          <a:stretch/>
        </p:blipFill>
        <p:spPr>
          <a:xfrm>
            <a:off x="617040" y="5743080"/>
            <a:ext cx="266760" cy="265680"/>
          </a:xfrm>
          <a:prstGeom prst="rect">
            <a:avLst/>
          </a:prstGeom>
          <a:ln>
            <a:noFill/>
          </a:ln>
        </p:spPr>
      </p:pic>
      <p:sp>
        <p:nvSpPr>
          <p:cNvPr id="81" name="CustomShape 5"/>
          <p:cNvSpPr/>
          <p:nvPr/>
        </p:nvSpPr>
        <p:spPr>
          <a:xfrm>
            <a:off x="295560" y="1019520"/>
            <a:ext cx="11582280" cy="1503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6"/>
          <p:cNvSpPr/>
          <p:nvPr/>
        </p:nvSpPr>
        <p:spPr>
          <a:xfrm>
            <a:off x="427320" y="1101240"/>
            <a:ext cx="1132128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Проводится с поступающими по специальности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56.05.06 Защита информации на объектах информатизации военного назначения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Форма проведения вступительного испытания -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собеседование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295560" y="2736720"/>
            <a:ext cx="11582280" cy="1766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8"/>
          <p:cNvSpPr/>
          <p:nvPr/>
        </p:nvSpPr>
        <p:spPr>
          <a:xfrm>
            <a:off x="427320" y="2810160"/>
            <a:ext cx="1132128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Экзаменационный билет содержит две темы для собеседования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Темы собеседований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размещены на сайте училища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в разделе «Поступающим» (в программе дополнительного вступительного испытания)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Ответ на каждую из тем оценивается по 50-ти бальной шкале.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Итоговая оценка – сумма баллов по каждой из тем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5" name="Рисунок 13"/>
          <p:cNvPicPr/>
          <p:nvPr/>
        </p:nvPicPr>
        <p:blipFill>
          <a:blip r:embed="rId4"/>
          <a:stretch/>
        </p:blipFill>
        <p:spPr>
          <a:xfrm>
            <a:off x="617040" y="285012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15"/>
          <p:cNvPicPr/>
          <p:nvPr/>
        </p:nvPicPr>
        <p:blipFill>
          <a:blip r:embed="rId4"/>
          <a:stretch/>
        </p:blipFill>
        <p:spPr>
          <a:xfrm>
            <a:off x="617040" y="317268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6"/>
          <p:cNvPicPr/>
          <p:nvPr/>
        </p:nvPicPr>
        <p:blipFill>
          <a:blip r:embed="rId4"/>
          <a:stretch/>
        </p:blipFill>
        <p:spPr>
          <a:xfrm>
            <a:off x="617040" y="378396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17"/>
          <p:cNvPicPr/>
          <p:nvPr/>
        </p:nvPicPr>
        <p:blipFill>
          <a:blip r:embed="rId4"/>
          <a:stretch/>
        </p:blipFill>
        <p:spPr>
          <a:xfrm>
            <a:off x="621720" y="4096800"/>
            <a:ext cx="266760" cy="2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Учет индивидуальных достижений кандидатов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0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91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B0E071F6-E5C4-4378-8E7F-55CE53948506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7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8400" y="918720"/>
            <a:ext cx="12001680" cy="537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393120" y="963360"/>
            <a:ext cx="11167560" cy="64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Учитываются следующие индивидуальные достижения (при поступлении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по программам высшего образования):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чемпионы и призеры Олимпийских игр, чемпионы мира, чемпионы Европы;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аттестата о среднем общем образовании с отличием и (или) медали «За особые успехи в учении» I или II степеней;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диплома о среднем профессиональном образовании с отличием;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результаты участия в олимпиадах (победители и призеры);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спортивных разрядов и званий;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государственных наград и ведомственных знаков отличия Министерства обороны Российской Федерации;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удостоверения ветерана боевых действий;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документа участника сообщества «Братство Авангарда»;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личной книжки юнармейца;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наличие золотого знака отличия «Готов к труду и обороне»;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участие в волонтерской деятельности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4" name="Рисунок 6"/>
          <p:cNvPicPr/>
          <p:nvPr/>
        </p:nvPicPr>
        <p:blipFill>
          <a:blip r:embed="rId4"/>
          <a:stretch/>
        </p:blipFill>
        <p:spPr>
          <a:xfrm>
            <a:off x="574560" y="164376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7"/>
          <p:cNvPicPr/>
          <p:nvPr/>
        </p:nvPicPr>
        <p:blipFill>
          <a:blip r:embed="rId4"/>
          <a:stretch/>
        </p:blipFill>
        <p:spPr>
          <a:xfrm>
            <a:off x="574560" y="19526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8"/>
          <p:cNvPicPr/>
          <p:nvPr/>
        </p:nvPicPr>
        <p:blipFill>
          <a:blip r:embed="rId4"/>
          <a:stretch/>
        </p:blipFill>
        <p:spPr>
          <a:xfrm>
            <a:off x="574560" y="25610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9"/>
          <p:cNvPicPr/>
          <p:nvPr/>
        </p:nvPicPr>
        <p:blipFill>
          <a:blip r:embed="rId4"/>
          <a:stretch/>
        </p:blipFill>
        <p:spPr>
          <a:xfrm>
            <a:off x="574560" y="28616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10"/>
          <p:cNvPicPr/>
          <p:nvPr/>
        </p:nvPicPr>
        <p:blipFill>
          <a:blip r:embed="rId4"/>
          <a:stretch/>
        </p:blipFill>
        <p:spPr>
          <a:xfrm>
            <a:off x="574560" y="34700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12"/>
          <p:cNvPicPr/>
          <p:nvPr/>
        </p:nvPicPr>
        <p:blipFill>
          <a:blip r:embed="rId4"/>
          <a:stretch/>
        </p:blipFill>
        <p:spPr>
          <a:xfrm>
            <a:off x="574560" y="377100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13"/>
          <p:cNvPicPr/>
          <p:nvPr/>
        </p:nvPicPr>
        <p:blipFill>
          <a:blip r:embed="rId4"/>
          <a:stretch/>
        </p:blipFill>
        <p:spPr>
          <a:xfrm>
            <a:off x="574560" y="40784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5"/>
          <p:cNvPicPr/>
          <p:nvPr/>
        </p:nvPicPr>
        <p:blipFill>
          <a:blip r:embed="rId4"/>
          <a:stretch/>
        </p:blipFill>
        <p:spPr>
          <a:xfrm>
            <a:off x="574560" y="469044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6"/>
          <p:cNvPicPr/>
          <p:nvPr/>
        </p:nvPicPr>
        <p:blipFill>
          <a:blip r:embed="rId4"/>
          <a:stretch/>
        </p:blipFill>
        <p:spPr>
          <a:xfrm>
            <a:off x="574560" y="499320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7"/>
          <p:cNvPicPr/>
          <p:nvPr/>
        </p:nvPicPr>
        <p:blipFill>
          <a:blip r:embed="rId4"/>
          <a:stretch/>
        </p:blipFill>
        <p:spPr>
          <a:xfrm>
            <a:off x="574560" y="529848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8"/>
          <p:cNvPicPr/>
          <p:nvPr/>
        </p:nvPicPr>
        <p:blipFill>
          <a:blip r:embed="rId4"/>
          <a:stretch/>
        </p:blipFill>
        <p:spPr>
          <a:xfrm>
            <a:off x="574560" y="559692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9"/>
          <p:cNvPicPr/>
          <p:nvPr/>
        </p:nvPicPr>
        <p:blipFill>
          <a:blip r:embed="rId4"/>
          <a:stretch/>
        </p:blipFill>
        <p:spPr>
          <a:xfrm>
            <a:off x="574560" y="5912280"/>
            <a:ext cx="266760" cy="2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Поступление в рамках отдельной квоты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07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08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9558830-A098-4E2B-AB29-843BE3E7F3C0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8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97280" y="1278360"/>
            <a:ext cx="11872800" cy="4557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429480" y="1585440"/>
            <a:ext cx="1140804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Право на поступление </a:t>
            </a:r>
            <a:r>
              <a:rPr lang="ru-RU" sz="2400" b="1" strike="noStrike" spc="-1">
                <a:solidFill>
                  <a:srgbClr val="FF0000"/>
                </a:solidFill>
                <a:latin typeface="Seattle Sans [RUS by me]"/>
                <a:ea typeface="DejaVu Sans"/>
              </a:rPr>
              <a:t>в рамках отдельной квоты </a:t>
            </a: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имеют: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Герои Российской Федерации, лица, награжденные тремя орденами Мужества;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участники СВО и их дети;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дети ветеранов боевых действий, выполнявших задачи </a:t>
            </a:r>
            <a:r>
              <a:t/>
            </a:r>
            <a:br/>
            <a:r>
              <a:rPr lang="ru-RU" sz="24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за пределами РФ;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дети медицинских работников, умерших в результате инфицирования новой коронавирусной инфекцией (COVID-19)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11" name="Рисунок 23"/>
          <p:cNvPicPr/>
          <p:nvPr/>
        </p:nvPicPr>
        <p:blipFill>
          <a:blip r:embed="rId4"/>
          <a:stretch/>
        </p:blipFill>
        <p:spPr>
          <a:xfrm>
            <a:off x="649800" y="206460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24"/>
          <p:cNvPicPr/>
          <p:nvPr/>
        </p:nvPicPr>
        <p:blipFill>
          <a:blip r:embed="rId4"/>
          <a:stretch/>
        </p:blipFill>
        <p:spPr>
          <a:xfrm>
            <a:off x="646200" y="318240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25"/>
          <p:cNvPicPr/>
          <p:nvPr/>
        </p:nvPicPr>
        <p:blipFill>
          <a:blip r:embed="rId4"/>
          <a:stretch/>
        </p:blipFill>
        <p:spPr>
          <a:xfrm>
            <a:off x="646200" y="4997520"/>
            <a:ext cx="266760" cy="26568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26"/>
          <p:cNvPicPr/>
          <p:nvPr/>
        </p:nvPicPr>
        <p:blipFill>
          <a:blip r:embed="rId4"/>
          <a:stretch/>
        </p:blipFill>
        <p:spPr>
          <a:xfrm>
            <a:off x="646200" y="3920040"/>
            <a:ext cx="266760" cy="2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156600"/>
            <a:ext cx="12191400" cy="4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  <a:ea typeface="DejaVu Sans"/>
              </a:rPr>
              <a:t>Условия проживания курсантов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16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8680" cy="44316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17" name="CustomShape 2"/>
          <p:cNvSpPr/>
          <p:nvPr/>
        </p:nvSpPr>
        <p:spPr>
          <a:xfrm>
            <a:off x="11561400" y="6374520"/>
            <a:ext cx="50868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9FFC8E4-6FC7-4C32-BF46-C455A592BF2F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9</a:t>
            </a:fld>
            <a:endParaRPr lang="ru-RU" sz="2000" b="0" strike="noStrike" spc="-1"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4"/>
          <a:srcRect b="11503"/>
          <a:stretch/>
        </p:blipFill>
        <p:spPr>
          <a:xfrm>
            <a:off x="155160" y="1784880"/>
            <a:ext cx="2591280" cy="18504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9" name="Рисунок 15"/>
          <p:cNvPicPr/>
          <p:nvPr/>
        </p:nvPicPr>
        <p:blipFill>
          <a:blip r:embed="rId5"/>
          <a:stretch/>
        </p:blipFill>
        <p:spPr>
          <a:xfrm>
            <a:off x="691200" y="2995200"/>
            <a:ext cx="2591280" cy="18504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0" name="Рисунок 4"/>
          <p:cNvPicPr/>
          <p:nvPr/>
        </p:nvPicPr>
        <p:blipFill>
          <a:blip r:embed="rId6"/>
          <a:stretch/>
        </p:blipFill>
        <p:spPr>
          <a:xfrm>
            <a:off x="7889760" y="1784880"/>
            <a:ext cx="2591280" cy="18489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Объект 3"/>
          <p:cNvPicPr/>
          <p:nvPr/>
        </p:nvPicPr>
        <p:blipFill>
          <a:blip r:embed="rId7"/>
          <a:srcRect l="6329" t="6265" r="5920"/>
          <a:stretch/>
        </p:blipFill>
        <p:spPr>
          <a:xfrm>
            <a:off x="3581280" y="1784880"/>
            <a:ext cx="2591280" cy="18010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Picture 3"/>
          <p:cNvPicPr/>
          <p:nvPr/>
        </p:nvPicPr>
        <p:blipFill>
          <a:blip r:embed="rId8"/>
          <a:srcRect l="7062"/>
          <a:stretch/>
        </p:blipFill>
        <p:spPr>
          <a:xfrm>
            <a:off x="8577720" y="2924280"/>
            <a:ext cx="2591280" cy="1839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Picture 2"/>
          <p:cNvPicPr/>
          <p:nvPr/>
        </p:nvPicPr>
        <p:blipFill>
          <a:blip r:embed="rId9"/>
          <a:srcRect r="7783"/>
          <a:stretch/>
        </p:blipFill>
        <p:spPr>
          <a:xfrm>
            <a:off x="9484920" y="4251960"/>
            <a:ext cx="2591280" cy="1839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Picture 14"/>
          <p:cNvPicPr/>
          <p:nvPr/>
        </p:nvPicPr>
        <p:blipFill>
          <a:blip r:embed="rId10"/>
          <a:srcRect t="7604"/>
          <a:stretch/>
        </p:blipFill>
        <p:spPr>
          <a:xfrm>
            <a:off x="4326480" y="2995200"/>
            <a:ext cx="2591280" cy="1794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5" name="Рисунок 7"/>
          <p:cNvPicPr/>
          <p:nvPr/>
        </p:nvPicPr>
        <p:blipFill>
          <a:blip r:embed="rId11"/>
          <a:srcRect l="-222" t="-19" r="222" b="4215"/>
          <a:stretch/>
        </p:blipFill>
        <p:spPr>
          <a:xfrm>
            <a:off x="5161320" y="4392000"/>
            <a:ext cx="2591280" cy="18010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6" name="CustomShape 3"/>
          <p:cNvSpPr/>
          <p:nvPr/>
        </p:nvSpPr>
        <p:spPr>
          <a:xfrm>
            <a:off x="154800" y="940680"/>
            <a:ext cx="3289320" cy="76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192960" y="921600"/>
            <a:ext cx="321624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1 курс –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общежитие </a:t>
            </a:r>
            <a:r>
              <a:t/>
            </a:r>
            <a:br/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казарменного типа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581280" y="940680"/>
            <a:ext cx="4171320" cy="76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3619440" y="921600"/>
            <a:ext cx="394272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  <a:ea typeface="DejaVu Sans"/>
              </a:rPr>
              <a:t>2-5 курс –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общежитие </a:t>
            </a:r>
            <a:r>
              <a:t/>
            </a:r>
            <a:br/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комнатного типа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7889760" y="940680"/>
            <a:ext cx="4171320" cy="76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7834320" y="938880"/>
            <a:ext cx="426960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  <a:ea typeface="DejaVu Sans"/>
              </a:rPr>
              <a:t>Завершение реконструкции жилого дома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12"/>
          <a:stretch/>
        </p:blipFill>
        <p:spPr>
          <a:xfrm>
            <a:off x="1598400" y="4341960"/>
            <a:ext cx="2591280" cy="18511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13672</TotalTime>
  <Words>762</Words>
  <Application>Microsoft Office PowerPoint</Application>
  <PresentationFormat>Произвольный</PresentationFormat>
  <Paragraphs>188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iru</cp:lastModifiedBy>
  <cp:revision>687</cp:revision>
  <cp:lastPrinted>2022-06-02T09:37:59Z</cp:lastPrinted>
  <dcterms:created xsi:type="dcterms:W3CDTF">2020-10-01T09:41:00Z</dcterms:created>
  <dcterms:modified xsi:type="dcterms:W3CDTF">2025-03-13T06:56:03Z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